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78" r:id="rId5"/>
    <p:sldId id="288" r:id="rId6"/>
    <p:sldId id="279" r:id="rId7"/>
    <p:sldId id="289" r:id="rId8"/>
    <p:sldId id="280" r:id="rId9"/>
    <p:sldId id="281" r:id="rId10"/>
    <p:sldId id="28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weeg Bewust" userId="8799a679c1923c30" providerId="LiveId" clId="{DCA17DE0-E6D1-43CC-B22A-D2EA1660C483}"/>
    <pc:docChg chg="delSld">
      <pc:chgData name="Beweeg Bewust" userId="8799a679c1923c30" providerId="LiveId" clId="{DCA17DE0-E6D1-43CC-B22A-D2EA1660C483}" dt="2023-03-20T15:59:12.636" v="1" actId="47"/>
      <pc:docMkLst>
        <pc:docMk/>
      </pc:docMkLst>
      <pc:sldChg chg="del">
        <pc:chgData name="Beweeg Bewust" userId="8799a679c1923c30" providerId="LiveId" clId="{DCA17DE0-E6D1-43CC-B22A-D2EA1660C483}" dt="2023-03-20T15:59:10.736" v="0" actId="47"/>
        <pc:sldMkLst>
          <pc:docMk/>
          <pc:sldMk cId="37581577" sldId="269"/>
        </pc:sldMkLst>
      </pc:sldChg>
      <pc:sldChg chg="del">
        <pc:chgData name="Beweeg Bewust" userId="8799a679c1923c30" providerId="LiveId" clId="{DCA17DE0-E6D1-43CC-B22A-D2EA1660C483}" dt="2023-03-20T15:59:12.636" v="1" actId="47"/>
        <pc:sldMkLst>
          <pc:docMk/>
          <pc:sldMk cId="1291604355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DDFB8-D292-4E69-B244-9E0D6170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DE7EF1-DD02-4D0A-8C4E-59A2FC277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33F175-2712-4B4C-8243-AE3E4513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36BD4-11C1-435F-BC0E-66D92A78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8D38E-2AFE-4B4A-AAC2-9D0BD1AF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8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0ADE5-D248-43DA-A206-32DD173A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3C9DE5-0E0A-43A9-B57E-902E29029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27AA4-AB24-4193-A749-AFC5C20E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CBC776-1200-4036-9143-532EA96F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88A88-40D3-431F-9A53-5C75D382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DBC505-C5DE-428D-80AD-606B53E27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732890-C33C-4EDB-83A6-C05C6A1B5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22B2E-DC9F-4A8A-B761-5FC6D286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D6B268-9216-4E79-BB4C-83FA036E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DF1108-3459-41A6-A101-F76FB0D4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5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87F84-AC14-4E31-8A4D-CA03640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13647-B167-49A0-89D1-136780D8E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BF9DDC-4998-4E89-A2EA-111AB5DB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7E7E67-4518-42E4-B3B9-ECAE9C82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4C7DFC-C295-4DFF-8AFF-32416CA7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58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30E3D-43B2-4227-8F56-65F5602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D3C3C8-96EF-4C94-A448-8FD811ED2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D06836-CDAA-4CF3-B66F-188ECDEB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2851B-2FAC-4946-AFCD-1295BE2C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DAF42C-028C-41BC-A8D7-86E1884C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90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28772-EE06-4069-9547-F85C5D24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9D4BD-10DF-4903-BD8E-036B53C48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0E57F8-8AEA-4BF3-935A-28540B4DE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0963F0-75DA-4675-BF06-2C99A976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DEEF1D-7C27-47A9-AA96-F152D2DD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C2BBE4-CC63-41CC-AA8B-93E33186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48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82CA4-3528-4D8B-8A29-915E5A23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A1EEB4-8D81-465C-A299-3670E65E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813D37-84CC-4D70-821F-732F32E4C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29FE26-6A42-45AC-B52E-8843A6343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3509DD-C1EF-4014-B88F-C816FD560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FF3378-3254-495B-9D7C-DD6BF1CB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629BDF-E692-4B03-8B18-44324569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9876AF-F9DB-4B11-A2D5-7895B884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5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E0C38-9C83-4D96-B524-EFE24DBE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A3A257-E6C9-44B6-A417-C6143913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EBBAE5-5614-4DA0-921A-7DD46004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A19165-034E-4588-9B96-362EE2F4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B616F2-2F65-435B-AD44-265D8D80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071479-E05B-4435-A9CC-E897A62C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91AFC5-1B6F-4C63-BAC1-5EEA56E4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7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92838-9D51-4F30-90A3-E02A8AFC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A36897-1A6A-4E5D-9EB8-2921DC90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19758A-FDBD-4980-993C-D5189425D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72A309-BB4E-421D-B23B-9AD96BB3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78295B-96A4-42BC-9BA2-8B705591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AE6D47-0FA5-4701-8135-5BB4FA03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2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B295F-F996-4619-8B99-150602DE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FA6CF7-17C0-43C3-AA6F-6037C3FF6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62ED3C-FE3B-4A4A-B3F1-664334C82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6CAD65-6078-4C92-BA70-08634009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7A7D4-8EC5-47F5-B17F-E1F8962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2ED4AC-A5CA-4DC8-8205-442D47F8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61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42287E-4BAA-420B-8390-38714A30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4FDE43-8A16-4800-8124-1F8B93C6D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C10DC1-19CC-44D6-9B5A-BD9CA27D1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EE61-E14B-4FA9-98E1-7BCCFD828337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9D0892-7FC2-4AE1-AD45-B70096F84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17E613-F42A-4C22-A2FD-8A933A3B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2881-F752-4462-B5B9-004FBC07B5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5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rLh7N9aG44?feature=oembed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2105636"/>
            <a:ext cx="10303158" cy="4261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algn="ctr"/>
            <a:r>
              <a:rPr lang="nl-NL" sz="2800" dirty="0"/>
              <a:t>Ter Schorre, 17 maart 2023</a:t>
            </a:r>
          </a:p>
          <a:p>
            <a:pPr algn="ctr"/>
            <a:r>
              <a:rPr lang="nl-NL" sz="2800" dirty="0"/>
              <a:t>Parkinson en hoe oefen je functionele vaardigheden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 err="1">
                <a:solidFill>
                  <a:srgbClr val="C00000"/>
                </a:solidFill>
              </a:rPr>
              <a:t>ParkinsonNet</a:t>
            </a:r>
            <a:r>
              <a:rPr lang="nl-NL" u="sng" dirty="0">
                <a:solidFill>
                  <a:srgbClr val="C00000"/>
                </a:solidFill>
              </a:rPr>
              <a:t> therapeut Zeeuws-Vlaanderen</a:t>
            </a:r>
          </a:p>
          <a:p>
            <a:pPr marL="0" indent="0">
              <a:buNone/>
            </a:pPr>
            <a:r>
              <a:rPr lang="nl-NL" sz="2800" dirty="0"/>
              <a:t>Jolanda Verhage</a:t>
            </a:r>
            <a:br>
              <a:rPr lang="nl-NL" sz="2800" dirty="0"/>
            </a:br>
            <a:r>
              <a:rPr lang="nl-NL" sz="2800" dirty="0"/>
              <a:t>Oefentherapeut- Mensendieck en </a:t>
            </a:r>
            <a:r>
              <a:rPr lang="nl-NL" sz="2800" dirty="0" err="1"/>
              <a:t>PWR!Moves</a:t>
            </a:r>
            <a:r>
              <a:rPr lang="nl-NL" sz="2800" dirty="0"/>
              <a:t> therapeut</a:t>
            </a:r>
            <a:br>
              <a:rPr lang="nl-NL" sz="2800" dirty="0"/>
            </a:br>
            <a:r>
              <a:rPr lang="nl-NL" sz="2800" dirty="0"/>
              <a:t>Medisch Centrum </a:t>
            </a:r>
            <a:r>
              <a:rPr lang="nl-NL" sz="2800" dirty="0" err="1"/>
              <a:t>Epicurus</a:t>
            </a:r>
            <a:br>
              <a:rPr lang="nl-NL" sz="2800" dirty="0"/>
            </a:br>
            <a:r>
              <a:rPr lang="nl-NL" dirty="0"/>
              <a:t>Van Steenbergenlaan 33</a:t>
            </a:r>
            <a:br>
              <a:rPr lang="nl-NL" dirty="0"/>
            </a:br>
            <a:r>
              <a:rPr lang="nl-NL" dirty="0"/>
              <a:t>4531 HL Terneuzen</a:t>
            </a:r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89295C3-8AC0-469D-8E35-D4F295256AAA}"/>
              </a:ext>
            </a:extLst>
          </p:cNvPr>
          <p:cNvSpPr/>
          <p:nvPr/>
        </p:nvSpPr>
        <p:spPr>
          <a:xfrm>
            <a:off x="150829" y="2413338"/>
            <a:ext cx="11849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u="sng" dirty="0"/>
          </a:p>
          <a:p>
            <a:pPr algn="ctr"/>
            <a:endParaRPr lang="nl-NL" u="sng" dirty="0"/>
          </a:p>
          <a:p>
            <a:pPr algn="ctr"/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063DA2-70DD-4FB1-8477-B67A33ADB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920" y="4475496"/>
            <a:ext cx="2199449" cy="21994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A1983E-3DAA-A565-EBCA-10EBA9A5C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85" y="490757"/>
            <a:ext cx="7087381" cy="13921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249F86-809F-53CB-0F2F-5DF9A556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371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A2AD3A5-18EB-92F5-6B34-1EECC810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24" y="81917"/>
            <a:ext cx="2091223" cy="1192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20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878668"/>
            <a:ext cx="9160933" cy="1320800"/>
          </a:xfrm>
        </p:spPr>
        <p:txBody>
          <a:bodyPr>
            <a:normAutofit/>
          </a:bodyPr>
          <a:lstStyle/>
          <a:p>
            <a:r>
              <a:rPr lang="nl-NL" sz="4000" b="1" dirty="0"/>
              <a:t>“</a:t>
            </a:r>
            <a:r>
              <a:rPr lang="nl-NL" sz="4000" b="1" dirty="0" err="1"/>
              <a:t>Excercise</a:t>
            </a:r>
            <a:r>
              <a:rPr lang="nl-NL" sz="4000" b="1" dirty="0"/>
              <a:t> For Brain change”</a:t>
            </a:r>
          </a:p>
          <a:p>
            <a:r>
              <a:rPr lang="nl-NL" sz="4000" b="1" dirty="0"/>
              <a:t>“Oefeningen voor hersenverandering”</a:t>
            </a:r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EF1E54-98E4-4508-AFAB-5FEBA211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03" y="4284934"/>
            <a:ext cx="4136662" cy="20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2214694"/>
            <a:ext cx="10638717" cy="44781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u="sng" dirty="0">
                <a:solidFill>
                  <a:srgbClr val="C00000"/>
                </a:solidFill>
              </a:rPr>
              <a:t>Wat doet een oefentherapeut-Mensendieck</a:t>
            </a: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Oefentherapie en fysiotherapie mag bij Parkinson samen gegeven worden</a:t>
            </a:r>
            <a:endParaRPr lang="nl-NL" dirty="0"/>
          </a:p>
          <a:p>
            <a:pPr lvl="8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89295C3-8AC0-469D-8E35-D4F295256AAA}"/>
              </a:ext>
            </a:extLst>
          </p:cNvPr>
          <p:cNvSpPr/>
          <p:nvPr/>
        </p:nvSpPr>
        <p:spPr>
          <a:xfrm>
            <a:off x="150829" y="2413338"/>
            <a:ext cx="11849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u="sng" dirty="0"/>
          </a:p>
          <a:p>
            <a:pPr algn="ctr"/>
            <a:endParaRPr lang="nl-NL" u="sng" dirty="0"/>
          </a:p>
          <a:p>
            <a:pPr algn="ctr"/>
            <a:endParaRPr lang="nl-NL" dirty="0"/>
          </a:p>
        </p:txBody>
      </p:sp>
      <p:pic>
        <p:nvPicPr>
          <p:cNvPr id="6" name="Onlinemedia 5" title="Hoe je met de juiste lichaamshouding en beweging klachten kunt voorkomen">
            <a:hlinkClick r:id="" action="ppaction://media"/>
            <a:extLst>
              <a:ext uri="{FF2B5EF4-FFF2-40B4-BE49-F238E27FC236}">
                <a16:creationId xmlns:a16="http://schemas.microsoft.com/office/drawing/2014/main" id="{18AB1230-CAB2-40C6-23A7-4694FBBE3D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5384" y="3162059"/>
            <a:ext cx="5208924" cy="29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2214694"/>
            <a:ext cx="10638717" cy="4478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r>
              <a:rPr lang="nl-NL" sz="4400" dirty="0"/>
              <a:t> Zit u nog rechtop? </a:t>
            </a:r>
          </a:p>
          <a:p>
            <a:endParaRPr lang="nl-NL" sz="4400" dirty="0"/>
          </a:p>
          <a:p>
            <a:endParaRPr lang="nl-NL" sz="4400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89295C3-8AC0-469D-8E35-D4F295256AAA}"/>
              </a:ext>
            </a:extLst>
          </p:cNvPr>
          <p:cNvSpPr/>
          <p:nvPr/>
        </p:nvSpPr>
        <p:spPr>
          <a:xfrm>
            <a:off x="150829" y="2413338"/>
            <a:ext cx="11849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u="sng" dirty="0"/>
          </a:p>
          <a:p>
            <a:pPr algn="ctr"/>
            <a:endParaRPr lang="nl-NL" u="sng" dirty="0"/>
          </a:p>
          <a:p>
            <a:pPr algn="ctr"/>
            <a:endParaRPr lang="nl-NL" dirty="0"/>
          </a:p>
        </p:txBody>
      </p:sp>
      <p:pic>
        <p:nvPicPr>
          <p:cNvPr id="7" name="Afbeelding 6" descr="Afbeelding met muur, stoel, rood&#10;&#10;Automatisch gegenereerde beschrijving">
            <a:extLst>
              <a:ext uri="{FF2B5EF4-FFF2-40B4-BE49-F238E27FC236}">
                <a16:creationId xmlns:a16="http://schemas.microsoft.com/office/drawing/2014/main" id="{9C30AFA3-B562-45D9-86F9-098CD4F9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33" y="2875003"/>
            <a:ext cx="5379962" cy="35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178" y="2860647"/>
            <a:ext cx="9736822" cy="351498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b="1" dirty="0"/>
              <a:t>				</a:t>
            </a:r>
            <a:r>
              <a:rPr lang="nl-NL" b="1" dirty="0">
                <a:solidFill>
                  <a:srgbClr val="C00000"/>
                </a:solidFill>
              </a:rPr>
              <a:t>Uitleg PWR! Programma </a:t>
            </a:r>
          </a:p>
          <a:p>
            <a:pPr algn="l"/>
            <a:r>
              <a:rPr lang="nl-NL" b="1" dirty="0">
                <a:solidFill>
                  <a:srgbClr val="C00000"/>
                </a:solidFill>
              </a:rPr>
              <a:t>PWR! </a:t>
            </a:r>
            <a:r>
              <a:rPr lang="nl-NL" dirty="0"/>
              <a:t>Staat voor </a:t>
            </a:r>
            <a:r>
              <a:rPr lang="nl-NL" b="1" dirty="0">
                <a:solidFill>
                  <a:srgbClr val="C00000"/>
                </a:solidFill>
              </a:rPr>
              <a:t>P</a:t>
            </a:r>
            <a:r>
              <a:rPr lang="nl-NL" dirty="0"/>
              <a:t>arkinson </a:t>
            </a:r>
            <a:r>
              <a:rPr lang="nl-NL" b="1" dirty="0" err="1">
                <a:solidFill>
                  <a:srgbClr val="C00000"/>
                </a:solidFill>
              </a:rPr>
              <a:t>W</a:t>
            </a:r>
            <a:r>
              <a:rPr lang="nl-NL" dirty="0" err="1"/>
              <a:t>ellness</a:t>
            </a:r>
            <a:r>
              <a:rPr lang="nl-NL" dirty="0"/>
              <a:t> </a:t>
            </a:r>
            <a:r>
              <a:rPr lang="nl-NL" b="1" dirty="0">
                <a:solidFill>
                  <a:srgbClr val="C00000"/>
                </a:solidFill>
              </a:rPr>
              <a:t>R</a:t>
            </a:r>
            <a:r>
              <a:rPr lang="nl-NL" dirty="0"/>
              <a:t>ecovery vertaald Parkinson Welzijn Herstel</a:t>
            </a:r>
          </a:p>
          <a:p>
            <a:pPr algn="l"/>
            <a:r>
              <a:rPr lang="nl-NL" b="1" dirty="0">
                <a:latin typeface="+mj-lt"/>
              </a:rPr>
              <a:t>Amerikaans, in 2015 ontwikkeld door dr. </a:t>
            </a:r>
            <a:r>
              <a:rPr lang="nl-NL" b="1" dirty="0" err="1">
                <a:latin typeface="+mj-lt"/>
              </a:rPr>
              <a:t>Becky</a:t>
            </a:r>
            <a:r>
              <a:rPr lang="nl-NL" b="1" dirty="0">
                <a:latin typeface="+mj-lt"/>
              </a:rPr>
              <a:t> </a:t>
            </a:r>
            <a:r>
              <a:rPr lang="nl-NL" b="1" dirty="0" err="1">
                <a:latin typeface="+mj-lt"/>
              </a:rPr>
              <a:t>Farley</a:t>
            </a:r>
            <a:r>
              <a:rPr lang="nl-NL" b="1" dirty="0">
                <a:latin typeface="+mj-lt"/>
              </a:rPr>
              <a:t> (fysiotherapeut en neurowetenschapper)</a:t>
            </a:r>
          </a:p>
          <a:p>
            <a:pPr algn="l"/>
            <a:r>
              <a:rPr lang="nl-NL" b="1" dirty="0">
                <a:latin typeface="+mj-lt"/>
              </a:rPr>
              <a:t>Wetenschappelijk onderbouwd op basis van </a:t>
            </a:r>
            <a:r>
              <a:rPr lang="nl-NL" b="1" dirty="0">
                <a:solidFill>
                  <a:srgbClr val="C00000"/>
                </a:solidFill>
                <a:latin typeface="+mj-lt"/>
              </a:rPr>
              <a:t>fysiotherapie/oefentherapie richtlijn </a:t>
            </a:r>
            <a:r>
              <a:rPr lang="nl-NL" b="1" dirty="0">
                <a:latin typeface="+mj-lt"/>
              </a:rPr>
              <a:t>voor Parkinson</a:t>
            </a:r>
          </a:p>
          <a:p>
            <a:pPr algn="l"/>
            <a:r>
              <a:rPr lang="nl-NL" b="1" dirty="0">
                <a:latin typeface="+mj-lt"/>
              </a:rPr>
              <a:t>Trainen van </a:t>
            </a:r>
            <a:r>
              <a:rPr lang="nl-NL" b="1" dirty="0">
                <a:solidFill>
                  <a:srgbClr val="C00000"/>
                </a:solidFill>
                <a:latin typeface="+mj-lt"/>
              </a:rPr>
              <a:t>functionele vaardigheden </a:t>
            </a:r>
            <a:r>
              <a:rPr lang="nl-NL" b="1" dirty="0">
                <a:latin typeface="+mj-lt"/>
              </a:rPr>
              <a:t>in verschillende houdingen</a:t>
            </a:r>
          </a:p>
          <a:p>
            <a:pPr algn="l"/>
            <a:r>
              <a:rPr lang="nl-NL" dirty="0"/>
              <a:t>Gebleken is dat deze methode </a:t>
            </a:r>
            <a:r>
              <a:rPr lang="nl-NL" dirty="0">
                <a:solidFill>
                  <a:srgbClr val="C00000"/>
                </a:solidFill>
              </a:rPr>
              <a:t>effectief </a:t>
            </a:r>
            <a:r>
              <a:rPr lang="nl-NL" dirty="0"/>
              <a:t>kan zijn voor mensen die </a:t>
            </a:r>
            <a:r>
              <a:rPr lang="nl-NL" dirty="0">
                <a:solidFill>
                  <a:srgbClr val="C00000"/>
                </a:solidFill>
              </a:rPr>
              <a:t>Parkinson</a:t>
            </a:r>
            <a:r>
              <a:rPr lang="nl-NL" dirty="0"/>
              <a:t> hebben. </a:t>
            </a:r>
            <a:r>
              <a:rPr lang="nl-NL" dirty="0">
                <a:solidFill>
                  <a:srgbClr val="C00000"/>
                </a:solidFill>
              </a:rPr>
              <a:t>Bewezen </a:t>
            </a:r>
            <a:r>
              <a:rPr lang="nl-NL" dirty="0"/>
              <a:t>is dat de mensen </a:t>
            </a:r>
            <a:r>
              <a:rPr lang="nl-NL" dirty="0">
                <a:solidFill>
                  <a:srgbClr val="C00000"/>
                </a:solidFill>
              </a:rPr>
              <a:t>minder vallen</a:t>
            </a:r>
            <a:r>
              <a:rPr lang="nl-NL" dirty="0"/>
              <a:t>, doordat ze beweeglijker worden en leren hoe ze beter met hun stijfheid en starheid om kunnen gaan.</a:t>
            </a:r>
            <a:endParaRPr lang="nl-NL" b="1" dirty="0">
              <a:latin typeface="+mj-lt"/>
            </a:endParaRPr>
          </a:p>
          <a:p>
            <a:pPr algn="l"/>
            <a:endParaRPr lang="nl-NL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17E29D4-22C8-662D-E709-5F91F99B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23" y="-326444"/>
            <a:ext cx="2917244" cy="29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2214694"/>
            <a:ext cx="10638717" cy="4478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r>
              <a:rPr lang="nl-NL" sz="4400" dirty="0"/>
              <a:t> Zit u nog rechtop? </a:t>
            </a:r>
          </a:p>
          <a:p>
            <a:endParaRPr lang="nl-NL" sz="4400" dirty="0"/>
          </a:p>
          <a:p>
            <a:endParaRPr lang="nl-NL" sz="4400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89295C3-8AC0-469D-8E35-D4F295256AAA}"/>
              </a:ext>
            </a:extLst>
          </p:cNvPr>
          <p:cNvSpPr/>
          <p:nvPr/>
        </p:nvSpPr>
        <p:spPr>
          <a:xfrm>
            <a:off x="150829" y="2413338"/>
            <a:ext cx="11849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u="sng" dirty="0"/>
          </a:p>
          <a:p>
            <a:pPr algn="ctr"/>
            <a:endParaRPr lang="nl-NL" u="sng" dirty="0"/>
          </a:p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30AFA3-B562-45D9-86F9-098CD4F9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585" y="2948891"/>
            <a:ext cx="2342116" cy="35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6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24000" y="3509963"/>
            <a:ext cx="9478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Oefeningen hebben </a:t>
            </a:r>
            <a:r>
              <a:rPr lang="nl-NL" sz="2400" b="1" dirty="0">
                <a:solidFill>
                  <a:srgbClr val="C00000"/>
                </a:solidFill>
              </a:rPr>
              <a:t>3 </a:t>
            </a:r>
            <a:r>
              <a:rPr lang="nl-NL" sz="2400" b="1" dirty="0" err="1">
                <a:solidFill>
                  <a:srgbClr val="C00000"/>
                </a:solidFill>
              </a:rPr>
              <a:t>niveau’s</a:t>
            </a:r>
            <a:endParaRPr lang="nl-NL" sz="2400" b="1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nl-NL" sz="2400" b="1" dirty="0">
                <a:solidFill>
                  <a:srgbClr val="C00000"/>
                </a:solidFill>
              </a:rPr>
              <a:t>Functie herstel</a:t>
            </a:r>
            <a:r>
              <a:rPr lang="nl-NL" sz="2400" dirty="0"/>
              <a:t>. Veel de oefeningen herhalen, letten op kwaliteit van bewegen en we gaan frequentie proberen te verhogen.</a:t>
            </a:r>
          </a:p>
          <a:p>
            <a:pPr marL="457200" indent="-457200">
              <a:buAutoNum type="arabicPeriod"/>
            </a:pPr>
            <a:r>
              <a:rPr lang="nl-NL" sz="2400" b="1" dirty="0">
                <a:solidFill>
                  <a:srgbClr val="C00000"/>
                </a:solidFill>
              </a:rPr>
              <a:t>Repeterende bewegingen</a:t>
            </a:r>
            <a:r>
              <a:rPr lang="nl-NL" sz="2400" dirty="0"/>
              <a:t>. We oefenen meerdere bewegingen achter elkaar en leggen link naar dagelijkse handelingen.</a:t>
            </a:r>
          </a:p>
          <a:p>
            <a:pPr marL="457200" indent="-457200">
              <a:buAutoNum type="arabicPeriod"/>
            </a:pPr>
            <a:r>
              <a:rPr lang="nl-NL" sz="2400" b="1" dirty="0">
                <a:solidFill>
                  <a:srgbClr val="C00000"/>
                </a:solidFill>
              </a:rPr>
              <a:t>Functie opbouwen</a:t>
            </a:r>
            <a:r>
              <a:rPr lang="nl-NL" sz="2400" dirty="0"/>
              <a:t>. Aangepaste toepassen in de dagelijkse handelingen.</a:t>
            </a:r>
          </a:p>
          <a:p>
            <a:pPr marL="457200" indent="-457200">
              <a:buAutoNum type="arabicPeriod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8152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2214694"/>
            <a:ext cx="10638717" cy="4478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u="sng" dirty="0">
              <a:solidFill>
                <a:srgbClr val="C00000"/>
              </a:solidFill>
            </a:endParaRPr>
          </a:p>
          <a:p>
            <a:r>
              <a:rPr lang="nl-NL" sz="4400" dirty="0"/>
              <a:t>Zit u nog rechtop? </a:t>
            </a:r>
          </a:p>
          <a:p>
            <a:r>
              <a:rPr lang="nl-NL" sz="4400" dirty="0"/>
              <a:t>Schouders ontspannen?</a:t>
            </a:r>
          </a:p>
          <a:p>
            <a:endParaRPr lang="nl-NL" sz="4400" dirty="0"/>
          </a:p>
          <a:p>
            <a:endParaRPr lang="nl-NL" sz="4400" dirty="0"/>
          </a:p>
          <a:p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89295C3-8AC0-469D-8E35-D4F295256AAA}"/>
              </a:ext>
            </a:extLst>
          </p:cNvPr>
          <p:cNvSpPr/>
          <p:nvPr/>
        </p:nvSpPr>
        <p:spPr>
          <a:xfrm>
            <a:off x="150829" y="2413338"/>
            <a:ext cx="11849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u="sng" dirty="0"/>
          </a:p>
          <a:p>
            <a:pPr algn="ctr"/>
            <a:endParaRPr lang="nl-NL" u="sng" dirty="0"/>
          </a:p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30AFA3-B562-45D9-86F9-098CD4F9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984" y="2921514"/>
            <a:ext cx="5379962" cy="35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7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511" y="2952925"/>
            <a:ext cx="9535486" cy="29613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sz="2600" b="1" dirty="0">
                <a:solidFill>
                  <a:srgbClr val="C00000"/>
                </a:solidFill>
              </a:rPr>
              <a:t>De Parkinsonsymptomen en oefeningen:</a:t>
            </a:r>
          </a:p>
          <a:p>
            <a:pPr algn="l"/>
            <a:endParaRPr lang="nl-NL" sz="2000" b="1" dirty="0"/>
          </a:p>
          <a:p>
            <a:pPr marL="342900" indent="-342900" algn="l">
              <a:buFont typeface="Arial" charset="0"/>
              <a:buChar char="•"/>
            </a:pPr>
            <a:r>
              <a:rPr lang="nl-NL" b="1" dirty="0">
                <a:solidFill>
                  <a:srgbClr val="C00000"/>
                </a:solidFill>
              </a:rPr>
              <a:t>Stijfheid</a:t>
            </a:r>
            <a:r>
              <a:rPr lang="nl-NL" dirty="0">
                <a:sym typeface="Wingdings"/>
              </a:rPr>
              <a:t></a:t>
            </a:r>
            <a:r>
              <a:rPr lang="nl-NL" dirty="0">
                <a:solidFill>
                  <a:srgbClr val="C00000"/>
                </a:solidFill>
                <a:sym typeface="Wingdings"/>
              </a:rPr>
              <a:t> </a:t>
            </a:r>
            <a:r>
              <a:rPr lang="nl-NL" dirty="0">
                <a:sym typeface="Wingdings"/>
              </a:rPr>
              <a:t>oefeningen traag en ritmisch laten uitvoeren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b="1" dirty="0">
                <a:solidFill>
                  <a:srgbClr val="C00000"/>
                </a:solidFill>
                <a:sym typeface="Wingdings"/>
              </a:rPr>
              <a:t>Langzaam bewegen </a:t>
            </a:r>
            <a:r>
              <a:rPr lang="nl-NL" dirty="0">
                <a:sym typeface="Wingdings"/>
              </a:rPr>
              <a:t>oefeningen met grote repeterende bewegingen laten uitvoeren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b="1" dirty="0">
                <a:solidFill>
                  <a:srgbClr val="C00000"/>
                </a:solidFill>
                <a:sym typeface="Wingdings"/>
              </a:rPr>
              <a:t>Slechte coördinatie, balans</a:t>
            </a:r>
            <a:r>
              <a:rPr lang="nl-NL" dirty="0">
                <a:sym typeface="Wingdings"/>
              </a:rPr>
              <a:t> Oefeningen vloeiend proberen achter elkaar te doen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b="1" dirty="0">
                <a:solidFill>
                  <a:srgbClr val="C00000"/>
                </a:solidFill>
                <a:sym typeface="Wingdings"/>
              </a:rPr>
              <a:t>Zelfbewustzijn</a:t>
            </a:r>
            <a:r>
              <a:rPr lang="nl-NL" dirty="0">
                <a:solidFill>
                  <a:srgbClr val="C00000"/>
                </a:solidFill>
                <a:sym typeface="Wingdings"/>
              </a:rPr>
              <a:t> </a:t>
            </a:r>
            <a:r>
              <a:rPr lang="nl-NL" dirty="0">
                <a:sym typeface="Wingdings"/>
              </a:rPr>
              <a:t> Hoge </a:t>
            </a:r>
            <a:r>
              <a:rPr lang="nl-NL" dirty="0" err="1">
                <a:sym typeface="Wingdings"/>
              </a:rPr>
              <a:t>aandachtsoefeningen</a:t>
            </a:r>
            <a:r>
              <a:rPr lang="nl-NL" dirty="0">
                <a:sym typeface="Wingdings"/>
              </a:rPr>
              <a:t> en meerdere motorische systemen beïnvloedden</a:t>
            </a:r>
          </a:p>
          <a:p>
            <a:pPr marL="342900" indent="-342900" algn="l">
              <a:buFont typeface="Arial" charset="0"/>
              <a:buChar char="•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EE0259A-472C-4723-875B-BC24939F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796" y="3057545"/>
            <a:ext cx="9141204" cy="273085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4 oefeningen met een naam</a:t>
            </a:r>
          </a:p>
          <a:p>
            <a:pPr marL="457200" indent="-457200" algn="l">
              <a:buAutoNum type="arabicPeriod"/>
            </a:pPr>
            <a:r>
              <a:rPr lang="nl-NL" b="1" dirty="0" err="1">
                <a:solidFill>
                  <a:srgbClr val="C00000"/>
                </a:solidFill>
              </a:rPr>
              <a:t>PWR!Up</a:t>
            </a:r>
            <a:r>
              <a:rPr lang="nl-NL" b="1" dirty="0">
                <a:solidFill>
                  <a:srgbClr val="C00000"/>
                </a:solidFill>
              </a:rPr>
              <a:t> </a:t>
            </a:r>
            <a:r>
              <a:rPr lang="nl-NL" dirty="0"/>
              <a:t>: Tegen zwaartekracht in oefenen</a:t>
            </a:r>
          </a:p>
          <a:p>
            <a:pPr marL="457200" indent="-457200" algn="l">
              <a:buAutoNum type="arabicPeriod"/>
            </a:pPr>
            <a:r>
              <a:rPr lang="nl-NL" b="1" dirty="0" err="1">
                <a:solidFill>
                  <a:srgbClr val="C00000"/>
                </a:solidFill>
              </a:rPr>
              <a:t>PWR!Rock</a:t>
            </a:r>
            <a:r>
              <a:rPr lang="nl-NL" dirty="0"/>
              <a:t>: Gewicht verplaatsen</a:t>
            </a:r>
          </a:p>
          <a:p>
            <a:pPr marL="457200" indent="-457200" algn="l">
              <a:buAutoNum type="arabicPeriod"/>
            </a:pPr>
            <a:r>
              <a:rPr lang="nl-NL" b="1" dirty="0" err="1">
                <a:solidFill>
                  <a:srgbClr val="C00000"/>
                </a:solidFill>
              </a:rPr>
              <a:t>PWR!Twist</a:t>
            </a:r>
            <a:r>
              <a:rPr lang="nl-NL" dirty="0"/>
              <a:t>: mobiliteit verbeteren bij draaien</a:t>
            </a:r>
          </a:p>
          <a:p>
            <a:pPr marL="457200" indent="-457200" algn="l">
              <a:buAutoNum type="arabicPeriod"/>
            </a:pPr>
            <a:r>
              <a:rPr lang="nl-NL" b="1" dirty="0" err="1">
                <a:solidFill>
                  <a:srgbClr val="C00000"/>
                </a:solidFill>
              </a:rPr>
              <a:t>PWR!Step</a:t>
            </a:r>
            <a:r>
              <a:rPr lang="nl-NL" dirty="0"/>
              <a:t>: Verplaatsen van gewicht/ transfers</a:t>
            </a:r>
          </a:p>
          <a:p>
            <a:pPr marL="457200" indent="-457200" algn="l">
              <a:buAutoNum type="arabicPeriod"/>
            </a:pPr>
            <a:endParaRPr lang="nl-NL" dirty="0"/>
          </a:p>
        </p:txBody>
      </p:sp>
      <p:pic>
        <p:nvPicPr>
          <p:cNvPr id="4" name="Afbeelding 3" descr="Parknet_transp.gif">
            <a:extLst>
              <a:ext uri="{FF2B5EF4-FFF2-40B4-BE49-F238E27FC236}">
                <a16:creationId xmlns:a16="http://schemas.microsoft.com/office/drawing/2014/main" id="{03C9B6E5-C708-41B9-AB48-4650E3781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959" y="165145"/>
            <a:ext cx="518457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58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310</Words>
  <Application>Microsoft Office PowerPoint</Application>
  <PresentationFormat>Breedbeeld</PresentationFormat>
  <Paragraphs>63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Anke Elderson</dc:creator>
  <cp:lastModifiedBy>Beweeg Bewust</cp:lastModifiedBy>
  <cp:revision>39</cp:revision>
  <dcterms:created xsi:type="dcterms:W3CDTF">2017-11-01T11:22:50Z</dcterms:created>
  <dcterms:modified xsi:type="dcterms:W3CDTF">2023-03-20T15:59:19Z</dcterms:modified>
</cp:coreProperties>
</file>